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0" r:id="rId4"/>
    <p:sldId id="258" r:id="rId5"/>
    <p:sldId id="275" r:id="rId6"/>
    <p:sldId id="259" r:id="rId7"/>
    <p:sldId id="271" r:id="rId8"/>
    <p:sldId id="260" r:id="rId9"/>
    <p:sldId id="269" r:id="rId10"/>
    <p:sldId id="261" r:id="rId11"/>
    <p:sldId id="268" r:id="rId12"/>
    <p:sldId id="262" r:id="rId13"/>
    <p:sldId id="263" r:id="rId14"/>
    <p:sldId id="264" r:id="rId15"/>
    <p:sldId id="265" r:id="rId16"/>
    <p:sldId id="266" r:id="rId17"/>
    <p:sldId id="267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2100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1058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1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9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2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258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2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6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6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9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00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30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F3F6AD0-24AE-4005-A1AE-DFB57AA1A87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FBBE2AF-E675-4151-8776-408D368254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74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8CA006-C45A-4060-AC5D-80DE0C5E4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366" y="1951630"/>
            <a:ext cx="8361229" cy="2292823"/>
          </a:xfrm>
        </p:spPr>
        <p:txBody>
          <a:bodyPr/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МЛМД и опыт использования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0620" y="286603"/>
            <a:ext cx="80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ФКУЗ «Астраханская ПЧС» Роспотребнадзора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0042" y="4805696"/>
            <a:ext cx="481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Космодамианский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В.Е.,                  врач-бактериолог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7092" y="5900213"/>
            <a:ext cx="155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EB189A57-8153-460D-A812-317C55E1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053" y="4596910"/>
            <a:ext cx="6809837" cy="1585777"/>
          </a:xfrm>
        </p:spPr>
        <p:txBody>
          <a:bodyPr numCol="2"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Помещение для проведения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микробиологических исследований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II– Помещение   для    снятия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 одежды, надевания рабочей и защитной одежды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– Душевая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– Помещение для снятия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защитной одежды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V– Технический отсек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90CDF94-9B1D-4D75-9324-31C96DD6C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6283" y="489885"/>
            <a:ext cx="10770560" cy="35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931D08-3DE6-48A3-B8F6-D6CA0698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Система вентиляции в МЛМД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7D9799-1812-4D01-8864-FA409B8F8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оборудована приточно-вытяжной вентиляцией, которая  соответствует требованиям эксплуатационно-технической документации, норм и правил пожарной безопасности и обеспечивает (в автоматическом режиме):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очистку подаваемого в рабочее помещение воздуха и обеспечение защиты от попадания ПБА в окружающую среду, в случае возникновения аварийной ситуации (с помощью ФОВ класса Н13);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обеззараживание удаляемого из рабочего помещения воздуха (с помощью ФОВ класса Н14);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кратность воздухообмена в рабочем помещении не менее 5 об/час;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-поддержание разрежения (отрицательного давления) в рабочем помещении не менее 50 Па;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систему визуального контроля разрежения давления в рабочем помещении, с помощью световой индикационной панели, которая подает световой сигнал в случае их неисправности.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46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14E6E-7621-4B96-9B55-FFB0EAC5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587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разводки систем вентиляции, отопления, канализации, водоснабжения. 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23FCFEF-042C-4240-A8EC-6D4461F47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383" y="1928420"/>
            <a:ext cx="10782650" cy="47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760AAD-5F95-4E6D-8159-253A287A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движения персонала при работе с ПБА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групп патогенности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A7B976-9731-491D-B215-2447EF39F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3ED333D-6D9E-441D-9D16-03205C1335B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37347"/>
            <a:ext cx="9601200" cy="395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0" name="AutoShape 2">
            <a:extLst>
              <a:ext uri="{FF2B5EF4-FFF2-40B4-BE49-F238E27FC236}">
                <a16:creationId xmlns="" xmlns:a16="http://schemas.microsoft.com/office/drawing/2014/main" id="{E261B67F-907E-4053-9204-71B1327090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5705" y="2286000"/>
            <a:ext cx="0" cy="64970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AutoShape 3">
            <a:extLst>
              <a:ext uri="{FF2B5EF4-FFF2-40B4-BE49-F238E27FC236}">
                <a16:creationId xmlns="" xmlns:a16="http://schemas.microsoft.com/office/drawing/2014/main" id="{27C74177-30BA-44AD-88C5-AFCB9C0676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40505" y="2286000"/>
            <a:ext cx="0" cy="64970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AutoShape 4">
            <a:extLst>
              <a:ext uri="{FF2B5EF4-FFF2-40B4-BE49-F238E27FC236}">
                <a16:creationId xmlns="" xmlns:a16="http://schemas.microsoft.com/office/drawing/2014/main" id="{1DC4283D-6B56-4C6B-9F19-85C70B1770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40505" y="3208421"/>
            <a:ext cx="101065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" name="AutoShape 5">
            <a:extLst>
              <a:ext uri="{FF2B5EF4-FFF2-40B4-BE49-F238E27FC236}">
                <a16:creationId xmlns="" xmlns:a16="http://schemas.microsoft.com/office/drawing/2014/main" id="{5DDFCB82-81E4-4715-8F6C-7AC218F7B4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52211" y="3208421"/>
            <a:ext cx="101065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4" name="AutoShape 6">
            <a:extLst>
              <a:ext uri="{FF2B5EF4-FFF2-40B4-BE49-F238E27FC236}">
                <a16:creationId xmlns="" xmlns:a16="http://schemas.microsoft.com/office/drawing/2014/main" id="{C20DDA91-A085-444F-98B7-7BCC563C0C6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52211" y="5518484"/>
            <a:ext cx="101065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5" name="AutoShape 7">
            <a:extLst>
              <a:ext uri="{FF2B5EF4-FFF2-40B4-BE49-F238E27FC236}">
                <a16:creationId xmlns="" xmlns:a16="http://schemas.microsoft.com/office/drawing/2014/main" id="{DEA26099-C4A9-48DD-9B76-0B5127ECE0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09011" y="5518484"/>
            <a:ext cx="77002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66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5B6A0D-1102-43B9-863F-8F652446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320354"/>
            <a:ext cx="9601200" cy="14859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движения ПБА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C1CB0162-59E6-44D3-9ADA-B2981FAD2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399" y="1982229"/>
            <a:ext cx="9777663" cy="3799919"/>
          </a:xfrm>
          <a:prstGeom prst="rect">
            <a:avLst/>
          </a:prstGeom>
        </p:spPr>
      </p:pic>
      <p:cxnSp>
        <p:nvCxnSpPr>
          <p:cNvPr id="1026" name="Прямая со стрелкой 14">
            <a:extLst>
              <a:ext uri="{FF2B5EF4-FFF2-40B4-BE49-F238E27FC236}">
                <a16:creationId xmlns="" xmlns:a16="http://schemas.microsoft.com/office/drawing/2014/main" id="{997F9117-7053-47C4-9F66-32DC9E38C3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0947" y="3986464"/>
            <a:ext cx="4507832" cy="0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" name="Прямая со стрелкой 12">
            <a:extLst>
              <a:ext uri="{FF2B5EF4-FFF2-40B4-BE49-F238E27FC236}">
                <a16:creationId xmlns="" xmlns:a16="http://schemas.microsoft.com/office/drawing/2014/main" id="{68006D00-6114-4427-AD88-F465DF328FC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46821" y="4803610"/>
            <a:ext cx="0" cy="705852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" name="Прямая со стрелкой 12">
            <a:extLst>
              <a:ext uri="{FF2B5EF4-FFF2-40B4-BE49-F238E27FC236}">
                <a16:creationId xmlns="" xmlns:a16="http://schemas.microsoft.com/office/drawing/2014/main" id="{A1085752-97E6-43E9-96E6-2F47D84B1D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46821" y="4140874"/>
            <a:ext cx="0" cy="545430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" name="Прямая со стрелкой 12">
            <a:extLst>
              <a:ext uri="{FF2B5EF4-FFF2-40B4-BE49-F238E27FC236}">
                <a16:creationId xmlns="" xmlns:a16="http://schemas.microsoft.com/office/drawing/2014/main" id="{703E5092-095D-49A5-B69C-5FE4884726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277727" y="3116178"/>
            <a:ext cx="0" cy="625644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Прямая со стрелкой 12">
            <a:extLst>
              <a:ext uri="{FF2B5EF4-FFF2-40B4-BE49-F238E27FC236}">
                <a16:creationId xmlns="" xmlns:a16="http://schemas.microsoft.com/office/drawing/2014/main" id="{9610C841-C1E1-4CEA-A701-E7846A7511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78779" y="3116178"/>
            <a:ext cx="0" cy="625644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3" name="Прямая со стрелкой 12">
            <a:extLst>
              <a:ext uri="{FF2B5EF4-FFF2-40B4-BE49-F238E27FC236}">
                <a16:creationId xmlns="" xmlns:a16="http://schemas.microsoft.com/office/drawing/2014/main" id="{FAD61A88-BF72-43A8-AD97-604D41DC9D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94821" y="4212058"/>
            <a:ext cx="0" cy="591552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6" name="Прямая со стрелкой 12">
            <a:extLst>
              <a:ext uri="{FF2B5EF4-FFF2-40B4-BE49-F238E27FC236}">
                <a16:creationId xmlns="" xmlns:a16="http://schemas.microsoft.com/office/drawing/2014/main" id="{8C4BBCE6-E61C-445B-A973-07EAB004B5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67537" y="4285251"/>
            <a:ext cx="0" cy="591552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1" name="Прямая со стрелкой 12">
            <a:extLst>
              <a:ext uri="{FF2B5EF4-FFF2-40B4-BE49-F238E27FC236}">
                <a16:creationId xmlns="" xmlns:a16="http://schemas.microsoft.com/office/drawing/2014/main" id="{E9513837-B77C-4DCE-9956-A584951C61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37096" y="4285251"/>
            <a:ext cx="0" cy="591552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4" name="Прямая со стрелкой 12">
            <a:extLst>
              <a:ext uri="{FF2B5EF4-FFF2-40B4-BE49-F238E27FC236}">
                <a16:creationId xmlns="" xmlns:a16="http://schemas.microsoft.com/office/drawing/2014/main" id="{954667A9-F248-4862-B0A3-6BF1510BD9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97580" y="4158926"/>
            <a:ext cx="0" cy="607592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7" name="Прямая со стрелкой 12">
            <a:extLst>
              <a:ext uri="{FF2B5EF4-FFF2-40B4-BE49-F238E27FC236}">
                <a16:creationId xmlns="" xmlns:a16="http://schemas.microsoft.com/office/drawing/2014/main" id="{2020DCD5-E506-4545-BD27-B5B6873B5FD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90610" y="4181983"/>
            <a:ext cx="0" cy="591553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8347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3E0EF0-6171-44AD-82C1-BFF24B17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движения отходов.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DB873A0-2A56-4FD8-B068-F25F7381CB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17031"/>
            <a:ext cx="9873916" cy="3685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4" name="AutoShape 2">
            <a:extLst>
              <a:ext uri="{FF2B5EF4-FFF2-40B4-BE49-F238E27FC236}">
                <a16:creationId xmlns="" xmlns:a16="http://schemas.microsoft.com/office/drawing/2014/main" id="{991F2180-BDB0-4E19-9A6F-994D767592B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951622" y="3807995"/>
            <a:ext cx="194109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AutoShape 3">
            <a:extLst>
              <a:ext uri="{FF2B5EF4-FFF2-40B4-BE49-F238E27FC236}">
                <a16:creationId xmlns="" xmlns:a16="http://schemas.microsoft.com/office/drawing/2014/main" id="{6C371132-D283-4C40-8130-58AAF89C5F1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99159" y="2894597"/>
            <a:ext cx="1" cy="6617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AutoShape 4">
            <a:extLst>
              <a:ext uri="{FF2B5EF4-FFF2-40B4-BE49-F238E27FC236}">
                <a16:creationId xmlns="" xmlns:a16="http://schemas.microsoft.com/office/drawing/2014/main" id="{BB1FCD35-F090-4663-B96E-8F3C307E9F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037095" y="3878180"/>
            <a:ext cx="0" cy="6537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AutoShape 5">
            <a:extLst>
              <a:ext uri="{FF2B5EF4-FFF2-40B4-BE49-F238E27FC236}">
                <a16:creationId xmlns="" xmlns:a16="http://schemas.microsoft.com/office/drawing/2014/main" id="{79E6529F-494B-4532-8F1E-B823F4945B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43075" y="3807995"/>
            <a:ext cx="0" cy="6537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869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533F1A-C89E-4C86-BC00-48042530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использования МЛМД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655AAE-9EFE-4FC8-830A-F958B0977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период пандемии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МЛМД была задействована на территории АМОКБ в целях усиления лабораторной базы.  Рабочая группа состояла из врача, лаборанта и двух дезинфекторов. Ежедневно проводили исследование 100 образцов.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 МЛМД учувствовала во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МЕЖДУНАРОДНЫХ УЧЕНИЯ МОБИЛЬНЫХ ЛАБОРАТОРИЙ БЫСТРОГО РЕАГИРОВАНИЯ,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 астраханской области. Целью учений является отработка практических навыков взаимодействия специалистов мобильных лабораторий по совместному реагированию в случае вспышки инфекционного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86316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05D957-A953-4DA8-A547-4D77D3ED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4231"/>
            <a:ext cx="9601200" cy="14859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B7D763-D5F8-45A4-864A-3B982DEFF9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672" y="957181"/>
            <a:ext cx="4332148" cy="32659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92D0A4-0819-4734-9FAD-B2FDFA6DCE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7658" y="959297"/>
            <a:ext cx="4332148" cy="32637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3A5C03-8755-426D-95D4-17C970B997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1692" y="4223084"/>
            <a:ext cx="3271094" cy="26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6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BE599E-FC7F-4089-A9BF-C619E352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3434"/>
            <a:ext cx="9601200" cy="87028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2321836-A1DE-41F2-8841-3003CBD68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6597" y="1195084"/>
            <a:ext cx="3859102" cy="28185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E769AF-BCC8-453F-9F56-E88C2CA26F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6026" y="1195085"/>
            <a:ext cx="4207946" cy="2818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44B7CA-86C2-4812-BFE8-02C8399DAB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6597" y="4145045"/>
            <a:ext cx="3859102" cy="27129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539511F-60C5-4822-B095-863875D131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6026" y="4145045"/>
            <a:ext cx="4207946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99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12237F4-8403-4773-A885-C76F273F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331" y="0"/>
            <a:ext cx="9601200" cy="87028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аварии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F862D2A-D75A-4F12-8103-B63D16091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9811" y="834182"/>
            <a:ext cx="2453505" cy="5191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072C7BE-8DBB-49CF-AAF6-CDC6D7B2E8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316" y="834183"/>
            <a:ext cx="2262170" cy="51896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43576E6-F527-4F32-BDE9-1E69CA8FAC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5487" y="834184"/>
            <a:ext cx="2262171" cy="5189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ED0F03F-31CC-4092-B5C4-4E3ADCF6AA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7658" y="834183"/>
            <a:ext cx="2262171" cy="5213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AB11BC1-C3D3-4727-BE30-06714F16FEF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29829" y="834183"/>
            <a:ext cx="2262171" cy="52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3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C3350A-F033-4257-A177-C8DC22C3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История и классификация МЛМД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C7D5F2-517D-41D2-87C2-B2679EFA0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61410"/>
            <a:ext cx="9601200" cy="427522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лаборатория мониторинга и диагностики ООИ (далее –лаборатория, МЛМД) предназначена для проведения диагностических исследований материалов и объектов, подозрительных на заражённость микроорганизмами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патогенности и экспериментальных  работ с указанными возбудителями.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созданы специалистами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РосНИИПЧИ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«Микроб». Разрабатывать их в «Микробе» начали в 2006г., когда РФ в рамках глобальной стратегии борьбы с инфекционными болезнями предложила усовершенствовать систему реагирования на угрозы биологического характера.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2019-2021 годах специалисты Роспотребнадзора и сотрудники института приняли участие в проекте ВОЗ по разработке классификации таких мобильных лабораторий и стандартов их функционирования.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2021г. «Микроб» получил статус сотрудничающего центра ВОЗ по развитию ресурсов быстрого реагирования на вспышки инфекционных болезней.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19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3CD0C31-EB11-47F2-A5C3-6477652C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и предложения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ED92D5-4C18-41E2-BBC8-772F02007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Вывод: необходимо продолжать использование МЛМД  в больших объемах работы путем усиления лабораторий противоэпидемических отрядов и отделений.</a:t>
            </a:r>
          </a:p>
          <a:p>
            <a:r>
              <a:rPr lang="ru-RU" dirty="0"/>
              <a:t>Продолжать участие в учениях различного ранга</a:t>
            </a:r>
          </a:p>
        </p:txBody>
      </p:sp>
    </p:spTree>
    <p:extLst>
      <p:ext uri="{BB962C8B-B14F-4D97-AF65-F5344CB8AC3E}">
        <p14:creationId xmlns:p14="http://schemas.microsoft.com/office/powerpoint/2010/main" val="360437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42D5D-34F2-414B-851A-226C31DF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7305"/>
            <a:ext cx="9601200" cy="586154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2014-2016 годах две российские мобильные лаборатории СПЭБ Роспотребнадзора приняли участие в мероприятиях по ликвидации эпидемии болезни, вызванной вирусом Эбола в странах Западной Африки. Всего на территории пораженных стран Западной Африки было развернуто 26 мобильных комплексов.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Богатый опыт, полученный в Гвинее, помог в 2016 г. разработать мобильный комплекс второго поколения.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рамках проекта «Санитарный щит» развитие сети мобильных лабораторий продолжается и в России.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специалисты помогают дружественным государствам бороться с ЧС санитарно-эпидемиологического характера, в том числе за счет эффективного использования мобильных лабораторий</a:t>
            </a:r>
          </a:p>
        </p:txBody>
      </p:sp>
    </p:spTree>
    <p:extLst>
      <p:ext uri="{BB962C8B-B14F-4D97-AF65-F5344CB8AC3E}">
        <p14:creationId xmlns:p14="http://schemas.microsoft.com/office/powerpoint/2010/main" val="57490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7C9452-63F1-45B8-B58F-D02B6D2F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741" y="1"/>
            <a:ext cx="9601200" cy="1128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МЛМД «АСТРАХАНСКАЯ ПЧС» РОСПОТРЕБНАДЗОРА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828A44F-4C07-490A-81ED-33A17EB0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362" y="976184"/>
            <a:ext cx="9601200" cy="246723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располагается на базе кузова-фургона АВТОСПЕКТР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688222 «Мобильная лаборатория мониторинга и диагностики»,   установленного на шасси автомобиля КАМАЗ 43118, модифицированного, с учётом особенностей конструкции лаборатории. Лаборатория может использоваться для мобильного обследования в любой точке очаговой территории в зоне деятельности ФКУЗ «Астраханской ПЧС» Роспотребнадзора (Астраханской и Волгоградской областей и 4-х административных районов Республики Калмыкия).</a:t>
            </a:r>
          </a:p>
          <a:p>
            <a:endParaRPr lang="ru-RU" dirty="0"/>
          </a:p>
        </p:txBody>
      </p:sp>
      <p:pic>
        <p:nvPicPr>
          <p:cNvPr id="7" name="Рисунок 6" descr="20180412_094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5081" y="3451160"/>
            <a:ext cx="7874511" cy="31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5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боратория\Desktop\20180412_084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6919" y="1356918"/>
            <a:ext cx="6857998" cy="4144161"/>
          </a:xfrm>
          <a:prstGeom prst="rect">
            <a:avLst/>
          </a:prstGeom>
          <a:noFill/>
        </p:spPr>
      </p:pic>
      <p:pic>
        <p:nvPicPr>
          <p:cNvPr id="10" name="Рисунок 9" descr="20180412_085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85905" y="1558258"/>
            <a:ext cx="6857997" cy="3741490"/>
          </a:xfrm>
          <a:prstGeom prst="rect">
            <a:avLst/>
          </a:prstGeom>
        </p:spPr>
      </p:pic>
      <p:pic>
        <p:nvPicPr>
          <p:cNvPr id="11" name="Рисунок 10" descr="20180412_085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609825" y="1275828"/>
            <a:ext cx="6857999" cy="43063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98CA28-F11F-49A7-B267-FBAF039BB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241" y="345057"/>
            <a:ext cx="9601200" cy="6290635"/>
          </a:xfrm>
        </p:spPr>
        <p:txBody>
          <a:bodyPr>
            <a:normAutofit fontScale="32500" lnSpcReduction="20000"/>
          </a:bodyPr>
          <a:lstStyle/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исследований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640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</a:t>
            </a:r>
            <a:r>
              <a:rPr lang="x-non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являются: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биологический материал от людей (клинический и секционный),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млекопитающие (грызуны, хищники, скот) и птицы,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погадки, помёт и костные останки животных,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кровососущие эктопаразиты (блохи, клещи, комары и др.),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объекты из окружающей среды.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Технология проведения работ по диагностическому исследованию на заражённость микроорганизмами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патогенности предусматривает следующие этапы:</a:t>
            </a:r>
          </a:p>
          <a:p>
            <a:r>
              <a:rPr lang="x-non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приём, регистрацию, сортировку и первичную обработку поступившего материала и объектов;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исследование материалов и объектов с применением: бактериологического, биологического, иммунологических и молекулярно-генетического методов;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идентификацию выделенных культур микроорганизмов.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177027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C2B349-24B5-491F-B27E-CCCB9B28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86" y="0"/>
            <a:ext cx="9601200" cy="848497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манипуляции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2C3AEF-9DAE-4BF6-AA10-2CD2188B9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119" y="589006"/>
            <a:ext cx="9601200" cy="3581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диагностических исследований последовательно выполняются следующие основные операции: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приём, разборка и регистрация материала от больных (трупов) людей, животных, кровососущих эктопаразитов и др., с подозрением на зараженность микроорганизмами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патогенности;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очёс (сбор) и определение рода и вида эктопаразитов (блох, клещей, комаров и др.), приготовление суспензий из них и посев на питательные среды; заражение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биопробных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рода и вида исследуемых млекопитающих и птиц;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вскрытие, посевы внутренних органов на питательные среды, приготовление мазков–отпечатков из них; взятие материала для иммунологического исследования;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заражение лабораторных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биопробных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животных, наблюдение и уход за ними;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вскрытие и исследование внутренних органов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биопроб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(посевы на питательные среды, приготовление мазков-отпечатков и материала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иммунолологического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анализа);</a:t>
            </a:r>
          </a:p>
          <a:p>
            <a:endParaRPr lang="ru-RU" dirty="0"/>
          </a:p>
        </p:txBody>
      </p:sp>
      <p:pic>
        <p:nvPicPr>
          <p:cNvPr id="6" name="Рисунок 5" descr="20180412_110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514" y="3939268"/>
            <a:ext cx="3510643" cy="2918732"/>
          </a:xfrm>
          <a:prstGeom prst="rect">
            <a:avLst/>
          </a:prstGeom>
        </p:spPr>
      </p:pic>
      <p:pic>
        <p:nvPicPr>
          <p:cNvPr id="7" name="Рисунок 6" descr="20180412_114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477" y="3951514"/>
            <a:ext cx="3907972" cy="2906486"/>
          </a:xfrm>
          <a:prstGeom prst="rect">
            <a:avLst/>
          </a:prstGeom>
        </p:spPr>
      </p:pic>
      <p:pic>
        <p:nvPicPr>
          <p:cNvPr id="8" name="Рисунок 7" descr="20180412_120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458" y="3951514"/>
            <a:ext cx="3853542" cy="2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2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19484F2-798A-4D2B-90C7-5F41B0EA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541089"/>
            <a:ext cx="9601200" cy="60694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приём, регистрация, сортировка и первичная обработка проб из объектов внешней среды (концентрирование путём центрифугирования, суспензирование, перевод сухих и плотных материалов в жидкую фазу и т.д.); посевы на питательные среды и заражение биопробных животных (при необходимости);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посевов на питательных средах, отбор подозрительных колоний с последующей их идентификацией (в т.ч. приготовление и окраска мазков);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морфологических, культуральных, биохимических и других биологических свойств выделенных возбудителей ООИ;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иммунолологических реакций (ИФА и др.), направленных на выявление антигенов возбудителей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патогенности и специфических антител к ним, с обеззараженным и необеззараженным материалом (при необходимости срочного анализа);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ПЦР-диагностики с различным материалом и объектами  для выявления и идентификации геномов возбудителей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патогенности;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специфическая индикация возбудителей инфекционных болезней методами МФА, ИФА и ПЦР;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обеззараживание посевов, лабораторной посуды, инструментов, оборудования, помещений, медицинских и других отходов.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 выполняются в соответствии с требованиями СанПиН 3.3686-21 «Санитарно-эпидемиологические требования по профилактике инфекционных болезней», действующих методических указаний, рекомендаций и инструкций, с использованием сертифицированных и утверждённых, в установленном порядке, питательных сред, МИБП (в т. ч. диагностических тест-систем) и химреактивов.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92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C4E38C-7BAA-4A39-BB8C-7FDB7F0D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5863389" cy="285369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Аппаратурное оформление. Лаборатория оснащена необходимым оборудованием, обеспечивающим технологию проведения работ по диагностическим и экспериментальным исследованиям. Приборы, средства измерения аттестованы, находятся в исправном состоянии, имеют свидетельства о метрологической поверке, технические паспорта, рабочие инструкции по эксплуатации, с учётом требований биологической 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42E6DDE-E0B8-49F7-81DC-DD9D41E3A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13" y="0"/>
            <a:ext cx="4190150" cy="2861636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B5E44C3-C9FE-409B-A7D1-01D3303EE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86" y="3109286"/>
            <a:ext cx="3748714" cy="37487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739F616-0068-4438-B1C2-493A61C3B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81" y="3109286"/>
            <a:ext cx="3748714" cy="37487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CB8A2A1-B5A3-44A3-B865-43379697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6" y="3109286"/>
            <a:ext cx="3748714" cy="37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91191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490</TotalTime>
  <Words>1036</Words>
  <Application>Microsoft Office PowerPoint</Application>
  <PresentationFormat>Произвольный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Уголки</vt:lpstr>
      <vt:lpstr>МЛМД и опыт использования</vt:lpstr>
      <vt:lpstr>История и классификация МЛМД</vt:lpstr>
      <vt:lpstr>Презентация PowerPoint</vt:lpstr>
      <vt:lpstr>МЛМД «АСТРАХАНСКАЯ ПЧС» РОСПОТРЕБНАДЗОРА</vt:lpstr>
      <vt:lpstr>Презентация PowerPoint</vt:lpstr>
      <vt:lpstr>Презентация PowerPoint</vt:lpstr>
      <vt:lpstr>Основные манипуляции</vt:lpstr>
      <vt:lpstr>Презентация PowerPoint</vt:lpstr>
      <vt:lpstr>Аппаратурное оформление. Лаборатория оснащена необходимым оборудованием, обеспечивающим технологию проведения работ по диагностическим и экспериментальным исследованиям. Приборы, средства измерения аттестованы, находятся в исправном состоянии, имеют свидетельства о метрологической поверке, технические паспорта, рабочие инструкции по эксплуатации, с учётом требований биологической безопасности.        </vt:lpstr>
      <vt:lpstr>I– Помещение для проведения микробиологических исследований II– Помещение   для    снятия верхней  одежды, надевания рабочей и защитной одежды III – Душевая IV – Помещение для снятия  защитной одежды V– Технический отсек </vt:lpstr>
      <vt:lpstr>Система вентиляции в МЛМД</vt:lpstr>
      <vt:lpstr>Схема разводки систем вентиляции, отопления, канализации, водоснабжения. . </vt:lpstr>
      <vt:lpstr>Схема движения персонала при работе с ПБА I-IV групп патогенности </vt:lpstr>
      <vt:lpstr>Схема движения ПБА </vt:lpstr>
      <vt:lpstr>Схема движения отходов.</vt:lpstr>
      <vt:lpstr>Опыт использования МЛМД</vt:lpstr>
      <vt:lpstr>Лабораторные исследования</vt:lpstr>
      <vt:lpstr>Авария</vt:lpstr>
      <vt:lpstr>Ликвидация аварии</vt:lpstr>
      <vt:lpstr>Выводы и 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МЛМД</dc:creator>
  <cp:lastModifiedBy>Пользователь Windows</cp:lastModifiedBy>
  <cp:revision>15</cp:revision>
  <dcterms:created xsi:type="dcterms:W3CDTF">2024-02-05T06:02:30Z</dcterms:created>
  <dcterms:modified xsi:type="dcterms:W3CDTF">2024-03-20T12:29:49Z</dcterms:modified>
</cp:coreProperties>
</file>